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9" r:id="rId17"/>
    <p:sldId id="280" r:id="rId18"/>
    <p:sldId id="281" r:id="rId19"/>
    <p:sldId id="282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F3399"/>
    <a:srgbClr val="E85703"/>
    <a:srgbClr val="DFDFFF"/>
    <a:srgbClr val="CCEDFF"/>
    <a:srgbClr val="FFE7E8"/>
    <a:srgbClr val="FFFFCC"/>
    <a:srgbClr val="F5D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/>
    <p:restoredTop sz="94558"/>
  </p:normalViewPr>
  <p:slideViewPr>
    <p:cSldViewPr>
      <p:cViewPr varScale="1">
        <p:scale>
          <a:sx n="152" d="100"/>
          <a:sy n="152" d="100"/>
        </p:scale>
        <p:origin x="171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howGuides="1">
      <p:cViewPr varScale="1">
        <p:scale>
          <a:sx n="109" d="100"/>
          <a:sy n="109" d="100"/>
        </p:scale>
        <p:origin x="47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273A0F-3B13-D841-A707-03B4216EA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A439-2D68-154D-B9B4-0E0203E22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2F29-83C6-0443-AA30-FBDFE7C021E6}" type="datetimeFigureOut">
              <a:rPr lang="cy-GB" smtClean="0"/>
              <a:t>08/12/19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31725-2096-6A46-9ED8-F573F702F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FD3B-98B1-4D4C-A1FF-670C78041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6625-9A6A-BA41-B539-684CA802E7C3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502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28E9A-947C-4D8E-9B83-D6CC267356BF}" type="datetimeFigureOut">
              <a:rPr lang="cy-GB" noProof="0" smtClean="0"/>
              <a:t>08/12/19</a:t>
            </a:fld>
            <a:endParaRPr lang="cy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  <a:p>
            <a:pPr lvl="2"/>
            <a:r>
              <a:rPr lang="cy-GB" noProof="0"/>
              <a:t>Third level</a:t>
            </a:r>
          </a:p>
          <a:p>
            <a:pPr lvl="3"/>
            <a:r>
              <a:rPr lang="cy-GB" noProof="0"/>
              <a:t>Fourth level</a:t>
            </a:r>
          </a:p>
          <a:p>
            <a:pPr lvl="4"/>
            <a:r>
              <a:rPr lang="cy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6DF4-31BE-4F35-8181-1A38D60EE214}" type="slidenum">
              <a:rPr lang="cy-GB" noProof="0" smtClean="0"/>
              <a:t>‹#›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592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229200"/>
            <a:ext cx="8640960" cy="10801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y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E98AA-961E-7B44-97C4-201C4FF0C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23" y="223649"/>
            <a:ext cx="6797555" cy="5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24847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600"/>
              </a:spcBef>
              <a:buNone/>
              <a:defRPr sz="2400"/>
            </a:lvl1pPr>
            <a:lvl2pPr marL="273050" indent="-26670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288925" indent="-288925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28800"/>
            <a:ext cx="378042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360363" indent="-354013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227013" indent="-2270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5"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179388" indent="-173038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endParaRPr lang="cy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y-GB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E8580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CB8-E138-3548-A251-1CEA7D2CF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y-GB" sz="3600" dirty="0"/>
              <a:t>Cam 10: Hyrwyddo a phecynnu cynhyrchion</a:t>
            </a:r>
          </a:p>
        </p:txBody>
      </p:sp>
    </p:spTree>
    <p:extLst>
      <p:ext uri="{BB962C8B-B14F-4D97-AF65-F5344CB8AC3E}">
        <p14:creationId xmlns:p14="http://schemas.microsoft.com/office/powerpoint/2010/main" val="18380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DC88-BC63-5440-8DF5-4DEDBBB9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Mae gwastraff plastig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48A04-BF39-9744-A733-5188DC129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1628800"/>
            <a:ext cx="7812868" cy="576064"/>
          </a:xfrm>
        </p:spPr>
        <p:txBody>
          <a:bodyPr/>
          <a:lstStyle/>
          <a:p>
            <a:r>
              <a:rPr lang="cy-GB" dirty="0"/>
              <a:t>Mae gwastraff plastig yn achosi problemau yn y môr.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0255E-A4BD-8A47-B189-34C7FC72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20888"/>
            <a:ext cx="603042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59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F321D-5C78-9244-A80F-35BACFD5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….ac ar y tir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EAB72-3F11-C54B-9F5F-58A4F86F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48" y="1988840"/>
            <a:ext cx="5490356" cy="3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C1D8-AC1E-3A4D-9C2E-58216212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Dibenion pecynnu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67D41-1BBF-CB43-8B07-A068A3D95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y-GB" dirty="0"/>
              <a:t>Cadw bwyd yn ffres</a:t>
            </a:r>
            <a:endParaRPr lang="en-GB" dirty="0"/>
          </a:p>
          <a:p>
            <a:pPr lvl="1"/>
            <a:r>
              <a:rPr lang="cy-GB" dirty="0"/>
              <a:t>Lleihau microbau</a:t>
            </a:r>
            <a:endParaRPr lang="en-GB" dirty="0"/>
          </a:p>
          <a:p>
            <a:pPr lvl="1"/>
            <a:r>
              <a:rPr lang="cy-GB" dirty="0"/>
              <a:t>Gwneud i fwyd edrych yn </a:t>
            </a:r>
            <a:br>
              <a:rPr lang="cy-GB" dirty="0"/>
            </a:br>
            <a:r>
              <a:rPr lang="cy-GB" dirty="0"/>
              <a:t>ddeniadol</a:t>
            </a:r>
            <a:endParaRPr lang="en-GB" dirty="0"/>
          </a:p>
          <a:p>
            <a:pPr lvl="1"/>
            <a:r>
              <a:rPr lang="cy-GB" dirty="0"/>
              <a:t>Amddiffyn bwyd rhag </a:t>
            </a:r>
            <a:br>
              <a:rPr lang="cy-GB" dirty="0"/>
            </a:br>
            <a:r>
              <a:rPr lang="cy-GB" dirty="0"/>
              <a:t>difrod wrth ei gludo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B6ABC-81F3-554F-B5DD-5543EF268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700808"/>
            <a:ext cx="298125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7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D1CEC-DB13-D646-9E55-68F5FF2E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Pecynnu plastig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B926A-3559-CF4A-924A-06A23E5D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72816"/>
            <a:ext cx="6696744" cy="39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1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7E02-1134-9E47-8EA0-CEA5CC08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…a mwy o becynnu plastig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64642-BBC9-2B4C-B4AC-29B3FBAA4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1844824"/>
            <a:ext cx="67231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4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70B4-7FA7-7441-AC9D-3EE4A0A0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Buddion pecynnu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AFF79-62C6-E147-B9B2-4AC89F165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Bwyd wedi’i becynnu’n dda</a:t>
            </a:r>
            <a:r>
              <a:rPr lang="en-GB" dirty="0"/>
              <a:t>:</a:t>
            </a:r>
            <a:endParaRPr lang="cy-GB" dirty="0"/>
          </a:p>
          <a:p>
            <a:pPr lvl="1"/>
            <a:r>
              <a:rPr lang="cy-GB" dirty="0"/>
              <a:t>Llai o ficrobau ynddo</a:t>
            </a:r>
            <a:endParaRPr lang="en-GB" dirty="0"/>
          </a:p>
          <a:p>
            <a:r>
              <a:rPr lang="cy-GB" dirty="0"/>
              <a:t>Ac felly’n:</a:t>
            </a:r>
            <a:endParaRPr lang="en-GB" dirty="0"/>
          </a:p>
          <a:p>
            <a:pPr lvl="1"/>
            <a:r>
              <a:rPr lang="cy-GB" dirty="0"/>
              <a:t>Para’n hirach</a:t>
            </a:r>
            <a:endParaRPr lang="en-GB" dirty="0"/>
          </a:p>
          <a:p>
            <a:pPr lvl="1"/>
            <a:r>
              <a:rPr lang="cy-GB" dirty="0"/>
              <a:t>Hawdd ei ddarllen</a:t>
            </a:r>
            <a:endParaRPr lang="en-GB" dirty="0"/>
          </a:p>
          <a:p>
            <a:pPr lvl="1"/>
            <a:r>
              <a:rPr lang="cy-GB" dirty="0"/>
              <a:t>Mwy hylan</a:t>
            </a:r>
            <a:endParaRPr lang="en-GB" dirty="0"/>
          </a:p>
          <a:p>
            <a:pPr lvl="1"/>
            <a:r>
              <a:rPr lang="cy-GB" dirty="0"/>
              <a:t>Llai tebygol o gael ei wastraffu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00970-D96E-FD4F-9EE3-8981FE4B1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772815"/>
            <a:ext cx="3003444" cy="27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8C86F-90DE-0B44-8FA2-38E009A8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3200" dirty="0"/>
              <a:t>Gwneud deunydd pacio ecogyfeillgar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907D-679B-F648-B89B-4C1736DB9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cy-GB" sz="2000" dirty="0"/>
              <a:t>Rydyn ni'n mynd i wneud ein deunydd lapio cwyr gwenyn ein hunain - deunyddiau pecynnu sy'n gyfeillgar i'r amgylchedd sy'n ddewis amgen yn lle </a:t>
            </a:r>
            <a:r>
              <a:rPr lang="cy-GB" sz="2000" i="1" dirty="0"/>
              <a:t>cling ffilm</a:t>
            </a:r>
            <a:r>
              <a:rPr lang="cy-GB" sz="2000" dirty="0"/>
              <a:t>.</a:t>
            </a:r>
            <a:endParaRPr lang="en-GB" sz="2000" dirty="0"/>
          </a:p>
          <a:p>
            <a:pPr marL="266700" lvl="1" indent="-260350">
              <a:spcBef>
                <a:spcPts val="800"/>
              </a:spcBef>
              <a:buFont typeface="+mj-lt"/>
              <a:buAutoNum type="arabicPeriod"/>
            </a:pPr>
            <a:r>
              <a:rPr lang="cy-GB" sz="1800" dirty="0"/>
              <a:t>Addurnwch eich sgwâr ffabrig gyda'ch brandio.</a:t>
            </a:r>
            <a:endParaRPr lang="en-GB" sz="1800" dirty="0"/>
          </a:p>
          <a:p>
            <a:pPr marL="266700" lvl="1" indent="-260350">
              <a:spcBef>
                <a:spcPts val="800"/>
              </a:spcBef>
              <a:buFont typeface="+mj-lt"/>
              <a:buAutoNum type="arabicPeriod"/>
            </a:pPr>
            <a:r>
              <a:rPr lang="cy-GB" sz="1800" dirty="0">
                <a:solidFill>
                  <a:srgbClr val="E85803"/>
                </a:solidFill>
              </a:rPr>
              <a:t>Leiniwch eich bwrdd smwddio gyda haen o bapur newydd a phapur gwrth-saim</a:t>
            </a:r>
            <a:r>
              <a:rPr lang="cy-GB" sz="1800" dirty="0"/>
              <a:t>.</a:t>
            </a:r>
            <a:endParaRPr lang="en-GB" sz="1800" dirty="0"/>
          </a:p>
          <a:p>
            <a:pPr marL="266700" lvl="1" indent="-260350">
              <a:spcBef>
                <a:spcPts val="800"/>
              </a:spcBef>
              <a:buFont typeface="+mj-lt"/>
              <a:buAutoNum type="arabicPeriod"/>
            </a:pPr>
            <a:r>
              <a:rPr lang="cy-GB" sz="1800" dirty="0"/>
              <a:t>Rhowch sgwâr eich ffabrig ar y papur gwrth-saim ac ysgeintiwch y cwyr gwenyn wedi'i gratio drosto.</a:t>
            </a:r>
            <a:endParaRPr lang="en-GB" sz="1800" dirty="0"/>
          </a:p>
          <a:p>
            <a:pPr marL="266700" lvl="1" indent="-260350">
              <a:spcBef>
                <a:spcPts val="800"/>
              </a:spcBef>
              <a:buFont typeface="+mj-lt"/>
              <a:buAutoNum type="arabicPeriod"/>
            </a:pPr>
            <a:r>
              <a:rPr lang="cy-GB" sz="1800" dirty="0">
                <a:solidFill>
                  <a:srgbClr val="E85803"/>
                </a:solidFill>
              </a:rPr>
              <a:t>Rhowch ail ddalen o bapur gwrthsaim dros y ffabrig.</a:t>
            </a:r>
            <a:endParaRPr lang="en-GB" sz="1800" dirty="0">
              <a:solidFill>
                <a:srgbClr val="E85803"/>
              </a:solidFill>
            </a:endParaRPr>
          </a:p>
          <a:p>
            <a:pPr marL="266700" lvl="1" indent="-260350">
              <a:spcBef>
                <a:spcPts val="800"/>
              </a:spcBef>
              <a:buFont typeface="+mj-lt"/>
              <a:buAutoNum type="arabicPeriod"/>
            </a:pPr>
            <a:r>
              <a:rPr lang="cy-GB" sz="1800" dirty="0"/>
              <a:t>Gosodwch y haearn smwddio dros y papur gwrth-saim i </a:t>
            </a:r>
            <a:br>
              <a:rPr lang="cy-GB" sz="1800" dirty="0"/>
            </a:br>
            <a:r>
              <a:rPr lang="cy-GB" sz="1800" dirty="0"/>
              <a:t>doddi'r cwyr ac ychwanegu mwy o gwyr i unrhyw </a:t>
            </a:r>
            <a:br>
              <a:rPr lang="cy-GB" sz="1800" dirty="0"/>
            </a:br>
            <a:r>
              <a:rPr lang="cy-GB" sz="1800" dirty="0"/>
              <a:t>fannau sydd ddim yn edrych yn dywyllach.</a:t>
            </a:r>
            <a:endParaRPr lang="en-GB" sz="1800" dirty="0"/>
          </a:p>
          <a:p>
            <a:pPr marL="266700" lvl="1" indent="-260350">
              <a:spcBef>
                <a:spcPts val="800"/>
              </a:spcBef>
              <a:buFont typeface="+mj-lt"/>
              <a:buAutoNum type="arabicPeriod"/>
            </a:pPr>
            <a:r>
              <a:rPr lang="cy-GB" sz="1800" dirty="0">
                <a:solidFill>
                  <a:srgbClr val="E85803"/>
                </a:solidFill>
              </a:rPr>
              <a:t>Pan fydd yr holl gwyr gwenyn wedi toddi, </a:t>
            </a:r>
            <a:br>
              <a:rPr lang="cy-GB" sz="1800" dirty="0">
                <a:solidFill>
                  <a:srgbClr val="E85803"/>
                </a:solidFill>
              </a:rPr>
            </a:br>
            <a:r>
              <a:rPr lang="cy-GB" sz="1800" dirty="0">
                <a:solidFill>
                  <a:srgbClr val="E85803"/>
                </a:solidFill>
              </a:rPr>
              <a:t>gadewch i'r ffabrig sychu.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99F5EFC-E038-D64F-BA49-B638D6F2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592288" cy="1729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107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7B7F9-FB95-194B-A606-ED474C7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Dyluniwch eich deunydd pacio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25A0-FED1-B642-AC70-97B44E48B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2448272"/>
          </a:xfrm>
        </p:spPr>
        <p:txBody>
          <a:bodyPr/>
          <a:lstStyle/>
          <a:p>
            <a:r>
              <a:rPr lang="cy-GB" dirty="0"/>
              <a:t>Dylunio a gwneud y deunydd pacio ar gyfer eich cynnyrch.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am y deunyddiau y byddwch chi'n eu defnyddio.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Meddyliwch am sut i apelio at eich cwsmeriaid.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Sut fyddwch chi'n gwneud i'ch cynnyrch edrych yn well ar y silff na chynnyrch eich cystadleuwyr?</a:t>
            </a:r>
            <a:r>
              <a:rPr lang="en-GB" dirty="0">
                <a:solidFill>
                  <a:srgbClr val="E85803"/>
                </a:solidFill>
              </a:rPr>
              <a:t> </a:t>
            </a:r>
            <a:endParaRPr lang="cy-GB" dirty="0">
              <a:solidFill>
                <a:srgbClr val="E8580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2803CA-0E3C-7548-9C30-6B70576C0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6374" y="4149080"/>
            <a:ext cx="5671252" cy="17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5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9BCCB-01D1-B946-8EE6-0FB462957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Hyrwyddo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A063C-05AB-0042-BE5E-8F60618C6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Mae busnesau'n defnyddio hyrwyddo i ddweud wrth gwsmeriaid posibl am eu cynnyrch.</a:t>
            </a:r>
            <a:endParaRPr lang="en-GB" dirty="0"/>
          </a:p>
          <a:p>
            <a:r>
              <a:rPr lang="cy-GB" dirty="0"/>
              <a:t>Defnyddir hyrwyddo i hysbysebu buddion y cynnyrch a pham ei fod yn well na chynnyrch y cystadleuwyr.</a:t>
            </a:r>
            <a:endParaRPr lang="en-GB" dirty="0"/>
          </a:p>
          <a:p>
            <a:r>
              <a:rPr lang="cy-GB" dirty="0"/>
              <a:t>Gallwch ddefnyddio hyrwyddiad i berswadio cwsmeriaid i brynu'ch cynnyrch.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Â allwch chi feddwl am unrhyw ffyrdd </a:t>
            </a:r>
            <a:br>
              <a:rPr lang="cy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y mae busnesau'n gwneud hyn?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749D29-02F5-5F4A-9AF6-5DB8B0F54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3861048"/>
            <a:ext cx="3138453" cy="2153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691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4F4AE-FB17-2D4F-AF49-DC14B668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Dulliau Hyrwyddo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BF96E-D78B-B648-BA51-4A99E10F9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y-GB" b="1" dirty="0">
                <a:solidFill>
                  <a:srgbClr val="E85803"/>
                </a:solidFill>
              </a:rPr>
              <a:t>Hysbysebu</a:t>
            </a:r>
            <a:r>
              <a:rPr lang="cy-GB" dirty="0"/>
              <a:t>: Hysbysebion teledu neu gylchgrawn, posteri, taflenni, pamffledi</a:t>
            </a:r>
            <a:endParaRPr lang="en-GB" dirty="0"/>
          </a:p>
          <a:p>
            <a:pPr lvl="1"/>
            <a:r>
              <a:rPr lang="cy-GB" b="1" dirty="0">
                <a:solidFill>
                  <a:srgbClr val="E85803"/>
                </a:solidFill>
              </a:rPr>
              <a:t>Cynigion arbennig</a:t>
            </a:r>
            <a:r>
              <a:rPr lang="cy-GB" dirty="0"/>
              <a:t>: gostyngiadau mewn prisiau, cystadlaethau, samplau am ddim</a:t>
            </a:r>
            <a:endParaRPr lang="en-GB" dirty="0"/>
          </a:p>
          <a:p>
            <a:pPr lvl="1"/>
            <a:r>
              <a:rPr lang="cy-GB" b="1" dirty="0">
                <a:solidFill>
                  <a:srgbClr val="E85803"/>
                </a:solidFill>
              </a:rPr>
              <a:t>Ardystiadau</a:t>
            </a:r>
            <a:r>
              <a:rPr lang="cy-GB" dirty="0"/>
              <a:t> gan enwogion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9B1FF67-2EDB-E54C-B664-7E45CAB5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516" y="2996952"/>
            <a:ext cx="2981908" cy="29819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497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FAE8-E404-A04E-A306-9683148A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Amcan dysgu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FAF31-5EF3-124E-83ED-4FAB36EB8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2808312"/>
          </a:xfrm>
        </p:spPr>
        <p:txBody>
          <a:bodyPr/>
          <a:lstStyle/>
          <a:p>
            <a:pPr lvl="1">
              <a:spcBef>
                <a:spcPts val="800"/>
              </a:spcBef>
            </a:pPr>
            <a:r>
              <a:rPr lang="cy-GB" dirty="0"/>
              <a:t>Cynllunio a chynnal ymchwiliad teg</a:t>
            </a:r>
            <a:endParaRPr lang="en-GB" dirty="0"/>
          </a:p>
          <a:p>
            <a:pPr lvl="1">
              <a:spcBef>
                <a:spcPts val="400"/>
              </a:spcBef>
            </a:pPr>
            <a:r>
              <a:rPr lang="cy-GB" dirty="0"/>
              <a:t>Ymchwilio i ba ddeunydd fydd yn cadw bwyd yn fwy ffres am gyfnod hirach</a:t>
            </a:r>
            <a:endParaRPr lang="en-GB" dirty="0"/>
          </a:p>
          <a:p>
            <a:pPr lvl="1">
              <a:spcBef>
                <a:spcPts val="400"/>
              </a:spcBef>
            </a:pPr>
            <a:r>
              <a:rPr lang="cy-GB" dirty="0"/>
              <a:t>Dylunio a gwneud deunydd pacio</a:t>
            </a:r>
            <a:endParaRPr lang="en-GB" dirty="0"/>
          </a:p>
          <a:p>
            <a:pPr lvl="1">
              <a:spcBef>
                <a:spcPts val="400"/>
              </a:spcBef>
            </a:pPr>
            <a:r>
              <a:rPr lang="cy-GB" dirty="0"/>
              <a:t>Ysgrifennu a pherfformio deunydd hyrwyddo</a:t>
            </a:r>
            <a:endParaRPr lang="en-GB" dirty="0"/>
          </a:p>
          <a:p>
            <a:pPr>
              <a:spcBef>
                <a:spcPts val="800"/>
              </a:spcBef>
            </a:pPr>
            <a:r>
              <a:rPr lang="cy-GB" b="1" dirty="0">
                <a:solidFill>
                  <a:srgbClr val="E85803"/>
                </a:solidFill>
              </a:rPr>
              <a:t>Siaradwch â’ch grŵp</a:t>
            </a:r>
            <a:r>
              <a:rPr lang="cy-GB" dirty="0">
                <a:solidFill>
                  <a:srgbClr val="E85803"/>
                </a:solidFill>
              </a:rPr>
              <a:t>:</a:t>
            </a:r>
            <a:r>
              <a:rPr lang="en-GB" dirty="0"/>
              <a:t> </a:t>
            </a:r>
            <a:r>
              <a:rPr lang="cy-GB" dirty="0">
                <a:solidFill>
                  <a:srgbClr val="E85803"/>
                </a:solidFill>
              </a:rPr>
              <a:t>Faint o wahanol ddeunyddiau pecynnu allwch chi feddwl amdanynt?</a:t>
            </a:r>
            <a:r>
              <a:rPr lang="en-GB" dirty="0">
                <a:solidFill>
                  <a:srgbClr val="E85803"/>
                </a:solidFill>
              </a:rPr>
              <a:t> </a:t>
            </a:r>
            <a:endParaRPr lang="cy-GB" dirty="0">
              <a:solidFill>
                <a:srgbClr val="E8580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4C86AD-EC84-054A-887D-EA2C560CF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4373627"/>
            <a:ext cx="1867418" cy="1695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7FADF3F-195F-8444-BE0B-22FA9E68E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3662" y="4398715"/>
            <a:ext cx="2147409" cy="16375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FE4C1CF-60F3-BD42-9884-BDB98DAB2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4437111"/>
            <a:ext cx="1748337" cy="1549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9136-221A-1248-AA59-ED032468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Archwilio hysbysebu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D5B4-8822-1746-8437-95BE7943B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Edrychwch ar yr hysbysebion bwyd ar eich bwrdd.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Sut maen nhw'n annog cwsmeriaid i brynu mwy </a:t>
            </a:r>
            <a:br>
              <a:rPr lang="cy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o'u cynhyrchion?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Beth sy'n gwneud i chi fod eisiau ei brynu?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44338F-5DA1-0249-8315-B4BFCBD9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636912"/>
            <a:ext cx="2157235" cy="32422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87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26F5-69CF-F849-8C8D-0171F696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Hyrwyddo'ch cynnyrch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BBF54-0269-4947-BBA0-1BF7A79D9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400"/>
              </a:spcBef>
            </a:pPr>
            <a:r>
              <a:rPr lang="cy-GB" dirty="0"/>
              <a:t>Dyluniwch boster neu daflen i hyrwyddo'ch cynnyrch.</a:t>
            </a:r>
            <a:endParaRPr lang="en-GB" dirty="0"/>
          </a:p>
          <a:p>
            <a:pPr>
              <a:spcBef>
                <a:spcPts val="1400"/>
              </a:spcBef>
            </a:pPr>
            <a:r>
              <a:rPr lang="cy-GB" dirty="0">
                <a:solidFill>
                  <a:srgbClr val="E85803"/>
                </a:solidFill>
              </a:rPr>
              <a:t>Meddyliwch am sut i apelio at eich  marchnad darged.</a:t>
            </a:r>
          </a:p>
          <a:p>
            <a:pPr>
              <a:spcBef>
                <a:spcPts val="1400"/>
              </a:spcBef>
            </a:pPr>
            <a:r>
              <a:rPr lang="cy-GB" dirty="0"/>
              <a:t>Pa nodweddion iaith fydd eu hangen arnoch i berswadio pobl i'w phrynu?</a:t>
            </a:r>
            <a:endParaRPr lang="en-GB" dirty="0"/>
          </a:p>
          <a:p>
            <a:pPr>
              <a:spcBef>
                <a:spcPts val="1400"/>
              </a:spcBef>
            </a:pPr>
            <a:r>
              <a:rPr lang="cy-GB" dirty="0">
                <a:solidFill>
                  <a:srgbClr val="E85803"/>
                </a:solidFill>
              </a:rPr>
              <a:t>Meddyliwch am unrhyw gynigion arbennig y gallwch eu defnyddio ar eich hysbyseb. </a:t>
            </a:r>
            <a:br>
              <a:rPr lang="cy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Er enghraifft, cynigion arbennig.</a:t>
            </a:r>
            <a:r>
              <a:rPr lang="en-GB" dirty="0">
                <a:solidFill>
                  <a:srgbClr val="E85803"/>
                </a:solidFill>
              </a:rPr>
              <a:t> </a:t>
            </a:r>
            <a:endParaRPr lang="cy-GB" dirty="0">
              <a:solidFill>
                <a:srgbClr val="E858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58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26F5-69CF-F849-8C8D-0171F696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Hyrwyddo'ch cynnyrch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BBF54-0269-4947-BBA0-1BF7A79D9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400"/>
              </a:spcBef>
            </a:pPr>
            <a:r>
              <a:rPr lang="cy-GB" dirty="0"/>
              <a:t>Ysgrifennwch a pherfformiwch hysbyseb deledu neu radio ar gyfer eich cynnyrch.</a:t>
            </a:r>
          </a:p>
          <a:p>
            <a:pPr>
              <a:spcBef>
                <a:spcPts val="1400"/>
              </a:spcBef>
            </a:pPr>
            <a:r>
              <a:rPr lang="cy-GB" dirty="0">
                <a:solidFill>
                  <a:srgbClr val="E85803"/>
                </a:solidFill>
              </a:rPr>
              <a:t>Meddyliwch am sut i apelio at eich </a:t>
            </a:r>
            <a:br>
              <a:rPr lang="cy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cynulleidfa darged.</a:t>
            </a:r>
          </a:p>
          <a:p>
            <a:pPr>
              <a:spcBef>
                <a:spcPts val="1400"/>
              </a:spcBef>
            </a:pPr>
            <a:r>
              <a:rPr lang="cy-GB" dirty="0"/>
              <a:t>Pa nodweddion iaith fydd </a:t>
            </a:r>
            <a:br>
              <a:rPr lang="cy-GB" dirty="0"/>
            </a:br>
            <a:r>
              <a:rPr lang="cy-GB" dirty="0"/>
              <a:t>eu hangen arnoch i </a:t>
            </a:r>
            <a:br>
              <a:rPr lang="cy-GB" dirty="0"/>
            </a:br>
            <a:r>
              <a:rPr lang="cy-GB" dirty="0"/>
              <a:t>berswadio pobl i'w brynu?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8F2C49-D300-6842-9B7B-8959553A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516" y="2996952"/>
            <a:ext cx="2981908" cy="29819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38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1FE7-6274-9B48-8F06-DE3B935B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Ymchwiliad pecynnu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76C5D-842D-2A45-9399-972DB0A5C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Heddiw, byddwn yn cynllunio prawf teg i gymharu effeithiolrwydd deunyddiau pecynnu.</a:t>
            </a:r>
            <a:endParaRPr lang="en-GB" dirty="0"/>
          </a:p>
          <a:p>
            <a:r>
              <a:rPr lang="cy-GB" b="1" dirty="0">
                <a:solidFill>
                  <a:srgbClr val="E85803"/>
                </a:solidFill>
              </a:rPr>
              <a:t>Siaradwch â’ch grŵp</a:t>
            </a:r>
            <a:r>
              <a:rPr lang="cy-GB" dirty="0">
                <a:solidFill>
                  <a:srgbClr val="E85803"/>
                </a:solidFill>
              </a:rPr>
              <a:t>: </a:t>
            </a:r>
            <a:br>
              <a:rPr lang="cy-GB" dirty="0"/>
            </a:br>
            <a:r>
              <a:rPr lang="cy-GB" dirty="0">
                <a:solidFill>
                  <a:srgbClr val="E85803"/>
                </a:solidFill>
              </a:rPr>
              <a:t>Sut allwn ni wneud hyn?</a:t>
            </a:r>
            <a:br>
              <a:rPr lang="en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Beth yw prawf teg?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2ABDE5-874C-4545-AB39-41E2551E3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3901926" cy="2545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52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AE2295-EB1A-B045-82F6-6C9764CB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Cynnal prawf teg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47297-3462-8F45-8E45-9884F57CA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sz="2000" dirty="0"/>
              <a:t>Mae prawf teg yn ymchwiliad rheoledig sy'n cymharu dau beth. Er mwyn i brawf fod yn deg neu  gael ei reoli'n dda, mae'n rhaid i ni sicrhau mai dim ond un peth (gelwir hyn yn </a:t>
            </a:r>
            <a:r>
              <a:rPr lang="cy-GB" sz="2000" b="1" dirty="0"/>
              <a:t>newidyn</a:t>
            </a:r>
            <a:r>
              <a:rPr lang="cy-GB" sz="2000" dirty="0"/>
              <a:t>) sy'n cael ei newid a bod popeth arall yn cael ei gadw yr un peth.</a:t>
            </a:r>
            <a:endParaRPr lang="en-GB" sz="2000" dirty="0"/>
          </a:p>
          <a:p>
            <a:r>
              <a:rPr lang="cy-GB" sz="2000" dirty="0"/>
              <a:t>Newidyn yw unrhyw beth a all effeithio ar y canlyniadau yr ydym yn arsylwi neu'n eu mesur.</a:t>
            </a:r>
            <a:endParaRPr lang="en-GB" sz="2000" dirty="0"/>
          </a:p>
          <a:p>
            <a:r>
              <a:rPr lang="cy-GB" sz="2000" dirty="0"/>
              <a:t>Yn ein hymchwiliad, byddwn yn defnyddio pedair tafell o fara o'r un dorth. Yr un newidyn y byddwn yn ei newid yw'r deunydd pacio y mae wedi'i gynnwys ynddo. Yna byddwn yn arsylwi ar yr hyn sy'n digwydd.</a:t>
            </a:r>
            <a:endParaRPr lang="en-GB" sz="2000" dirty="0"/>
          </a:p>
          <a:p>
            <a:r>
              <a:rPr lang="cy-GB" sz="2000" dirty="0">
                <a:solidFill>
                  <a:srgbClr val="E85803"/>
                </a:solidFill>
              </a:rPr>
              <a:t>Trwy newid un peth yn unig (y deunydd pacio) a chadw popeth arall yr un peth, gallwn ddefnyddio ein sgiliau arsylwi i benderfynu pa un yw'r mwyaf effeithiol.</a:t>
            </a:r>
            <a:r>
              <a:rPr lang="en-GB" sz="2000" dirty="0">
                <a:solidFill>
                  <a:srgbClr val="E85803"/>
                </a:solidFill>
              </a:rPr>
              <a:t> </a:t>
            </a:r>
            <a:endParaRPr lang="cy-GB" sz="2000" dirty="0">
              <a:solidFill>
                <a:srgbClr val="E858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FCD5-6E6D-BB4D-B13A-9C294F4D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Cynllunio ymchwiliad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F2B33-9AC3-C34A-95BA-668ADA0ED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Meddyliwch am newidynnau y bydd angen i chi eu rheoli (cadwch yr un peth) ar gyfer yr ymchwiliad hwn.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Sut y byddwch chi'n mesur pa becynnu oedd fwyaf effeithiol?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Ysgrifennwch eich cynllun ymchwiliad </a:t>
            </a:r>
            <a:br>
              <a:rPr lang="cy-GB" dirty="0"/>
            </a:br>
            <a:r>
              <a:rPr lang="cy-GB" dirty="0"/>
              <a:t>ac esboniwch pam rydych chi'n newid </a:t>
            </a:r>
            <a:br>
              <a:rPr lang="cy-GB" dirty="0"/>
            </a:br>
            <a:r>
              <a:rPr lang="cy-GB" dirty="0"/>
              <a:t>eich newidynnau neu'n eu </a:t>
            </a:r>
            <a:br>
              <a:rPr lang="cy-GB" dirty="0"/>
            </a:br>
            <a:r>
              <a:rPr lang="cy-GB" dirty="0"/>
              <a:t>cadw'n sefydlog.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90644B-7F28-0A49-BDBA-35B90E118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3212976"/>
            <a:ext cx="2376264" cy="2541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12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B7D7-D6A5-E54D-9236-CCAFBDEE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Eich ymchwiliad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B6EDE-9057-B744-9286-F9F317FE7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1152128"/>
          </a:xfrm>
        </p:spPr>
        <p:txBody>
          <a:bodyPr/>
          <a:lstStyle/>
          <a:p>
            <a:r>
              <a:rPr lang="cy-GB" dirty="0"/>
              <a:t>Yn eich grwpiau, sefydlwch eich ymchwiliad. Peidiwch ag anghofio gadael un dafell o fara heb ei becynnu. Dyma fydd eich </a:t>
            </a:r>
            <a:r>
              <a:rPr lang="cy-GB" b="1" dirty="0"/>
              <a:t>rheolydd</a:t>
            </a:r>
            <a:r>
              <a:rPr lang="cy-GB" dirty="0"/>
              <a:t>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101E72-EB31-684B-936D-AF8703462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7014" y="2924944"/>
            <a:ext cx="3549971" cy="25432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611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ACD2-0468-AA4C-9372-FA35212F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Dyddiadur arsylwi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8A6BA-94D8-DA47-991C-0E0E27106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2592288"/>
          </a:xfrm>
        </p:spPr>
        <p:txBody>
          <a:bodyPr/>
          <a:lstStyle/>
          <a:p>
            <a:r>
              <a:rPr lang="cy-GB" dirty="0"/>
              <a:t>Byddwch yn arsylwi'ch tafelli bara’n rheolaidd dros gyfnod o bythefnos. Edrychwch trwy'r ffenestri </a:t>
            </a:r>
            <a:r>
              <a:rPr lang="cy-GB" i="1" dirty="0"/>
              <a:t>cling film</a:t>
            </a:r>
            <a:r>
              <a:rPr lang="cy-GB" dirty="0"/>
              <a:t> rydych chi wedi'u gwneud yn y deunyddiau pecynnu a chofnodwch eich arsylwadau gyda diagramau bob tro.</a:t>
            </a:r>
            <a:endParaRPr lang="en-GB" dirty="0"/>
          </a:p>
          <a:p>
            <a:r>
              <a:rPr lang="cy-GB" b="1" dirty="0">
                <a:solidFill>
                  <a:srgbClr val="E85803"/>
                </a:solidFill>
              </a:rPr>
              <a:t>Mae'n bwysig nad ydych chi'n tynnu’r </a:t>
            </a:r>
            <a:br>
              <a:rPr lang="cy-GB" b="1" dirty="0">
                <a:solidFill>
                  <a:srgbClr val="E85803"/>
                </a:solidFill>
              </a:rPr>
            </a:br>
            <a:r>
              <a:rPr lang="cy-GB" b="1" dirty="0">
                <a:solidFill>
                  <a:srgbClr val="E85803"/>
                </a:solidFill>
              </a:rPr>
              <a:t>bara o'r deunydd pacio ar unrhyw </a:t>
            </a:r>
            <a:br>
              <a:rPr lang="cy-GB" b="1" dirty="0">
                <a:solidFill>
                  <a:srgbClr val="E85803"/>
                </a:solidFill>
              </a:rPr>
            </a:br>
            <a:r>
              <a:rPr lang="cy-GB" b="1" dirty="0">
                <a:solidFill>
                  <a:srgbClr val="E85803"/>
                </a:solidFill>
              </a:rPr>
              <a:t>adeg yn yr ymchwiliad!</a:t>
            </a:r>
            <a:r>
              <a:rPr lang="en-GB" b="1" dirty="0">
                <a:solidFill>
                  <a:srgbClr val="E85803"/>
                </a:solidFill>
              </a:rPr>
              <a:t> </a:t>
            </a:r>
            <a:endParaRPr lang="cy-GB" b="1" dirty="0">
              <a:solidFill>
                <a:srgbClr val="E8580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E940BD-02F8-2C47-9524-F44A44151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636152" cy="2424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244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5B9F-7C26-E44B-A6AE-2C6CD1289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Adrodd ar eich canlyniadau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46E81-026D-6949-9F93-7E99BC1DE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Arsylwch eich canlyniadau terfynol yn ofalus ac ysgrifennwch gasgliad i egluro pa ddeunydd pacio oedd fwyaf effeithiol.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yn feirniadol: pa mor dda oedd eich ymchwiliad wedi cael ei reoli?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A allech fod wedi gwella'ch dyluniad? Sut?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4A8522-193C-1843-A24A-B4A9F7E28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1288" y="3558168"/>
            <a:ext cx="2247096" cy="2247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257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0F21E-3143-744C-932F-1E584898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y-GB" dirty="0"/>
              <a:t>Mae’r rhan fwyaf o gynhyrchion bwyd mewn archfarchnadoedd yn dod mewn pecynnau.</a:t>
            </a:r>
            <a:endParaRPr lang="en-GB" dirty="0"/>
          </a:p>
          <a:p>
            <a:pPr lvl="1"/>
            <a:r>
              <a:rPr lang="cy-GB" dirty="0"/>
              <a:t>Gellir ailgylchu peth deunydd pacio ond mae llawer ohono na ellir ei ailgylchu.</a:t>
            </a:r>
            <a:endParaRPr lang="en-GB" dirty="0"/>
          </a:p>
          <a:p>
            <a:pPr lvl="1"/>
            <a:r>
              <a:rPr lang="cy-GB" dirty="0"/>
              <a:t>Mae llawer o’n bwyd yn </a:t>
            </a:r>
            <a:br>
              <a:rPr lang="cy-GB" dirty="0"/>
            </a:br>
            <a:r>
              <a:rPr lang="cy-GB" dirty="0"/>
              <a:t>cael ei becynnu mewn </a:t>
            </a:r>
            <a:br>
              <a:rPr lang="cy-GB" dirty="0"/>
            </a:br>
            <a:r>
              <a:rPr lang="cy-GB" b="1" dirty="0">
                <a:solidFill>
                  <a:srgbClr val="E85803"/>
                </a:solidFill>
              </a:rPr>
              <a:t>plastig na ellir ei ailgylchu</a:t>
            </a:r>
            <a:r>
              <a:rPr lang="cy-GB" dirty="0"/>
              <a:t>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610909-0F71-A24B-9B0B-A7DED527F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2" t="20733" r="15454" b="44012"/>
          <a:stretch/>
        </p:blipFill>
        <p:spPr bwMode="auto">
          <a:xfrm>
            <a:off x="5652120" y="3284984"/>
            <a:ext cx="2640528" cy="2661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9974109-5990-904C-A455-6EAED0E7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Pecynnu</a:t>
            </a:r>
            <a:r>
              <a:rPr lang="en-GB" dirty="0"/>
              <a:t> 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14257610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800"/>
          </a:spcBef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rming STEMterprise PowerPoint template.pptx" id="{B4345F3A-90BC-054B-8BE5-CDA6DAFD23AF}" vid="{8ECE7784-2AF3-5E43-87C7-518CB5167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925</Words>
  <Application>Microsoft Macintosh PowerPoint</Application>
  <PresentationFormat>On-screen Show (4:3)</PresentationFormat>
  <Paragraphs>85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1_Office Theme</vt:lpstr>
      <vt:lpstr>Cam 10: Hyrwyddo a phecynnu cynhyrchion</vt:lpstr>
      <vt:lpstr>Amcan dysgu</vt:lpstr>
      <vt:lpstr>Ymchwiliad pecynnu</vt:lpstr>
      <vt:lpstr>Cynnal prawf teg</vt:lpstr>
      <vt:lpstr>Cynllunio ymchwiliad</vt:lpstr>
      <vt:lpstr>Eich ymchwiliad</vt:lpstr>
      <vt:lpstr>Dyddiadur arsylwi</vt:lpstr>
      <vt:lpstr>Adrodd ar eich canlyniadau</vt:lpstr>
      <vt:lpstr>Pecynnu </vt:lpstr>
      <vt:lpstr>Mae gwastraff plastig</vt:lpstr>
      <vt:lpstr>….ac ar y tir</vt:lpstr>
      <vt:lpstr>Dibenion pecynnu bwyd</vt:lpstr>
      <vt:lpstr>Pecynnu plastig …</vt:lpstr>
      <vt:lpstr>…a mwy o becynnu plastig</vt:lpstr>
      <vt:lpstr>Buddion pecynnu bwyd</vt:lpstr>
      <vt:lpstr>Gwneud deunydd pacio ecogyfeillgar</vt:lpstr>
      <vt:lpstr>Dyluniwch eich deunydd pacio</vt:lpstr>
      <vt:lpstr>Hyrwyddo</vt:lpstr>
      <vt:lpstr>Dulliau Hyrwyddo</vt:lpstr>
      <vt:lpstr>Archwilio hysbysebu bwyd</vt:lpstr>
      <vt:lpstr>Hyrwyddo'ch cynnyrch</vt:lpstr>
      <vt:lpstr>Hyrwyddo'ch cynnyrch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Nick Smith</cp:lastModifiedBy>
  <cp:revision>191</cp:revision>
  <dcterms:created xsi:type="dcterms:W3CDTF">2019-10-23T13:59:40Z</dcterms:created>
  <dcterms:modified xsi:type="dcterms:W3CDTF">2019-12-08T13:54:26Z</dcterms:modified>
</cp:coreProperties>
</file>